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.tif"/><Relationship Id="rId5" Type="http://schemas.openxmlformats.org/officeDocument/2006/relationships/image" Target="../media/image10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Relationship Id="rId3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7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REDICT PRICE DIVERGENCE IN…"/>
          <p:cNvSpPr txBox="1"/>
          <p:nvPr>
            <p:ph type="ctrTitle"/>
          </p:nvPr>
        </p:nvSpPr>
        <p:spPr>
          <a:xfrm>
            <a:off x="406400" y="3232150"/>
            <a:ext cx="12192000" cy="2963147"/>
          </a:xfrm>
          <a:prstGeom prst="rect">
            <a:avLst/>
          </a:prstGeom>
        </p:spPr>
        <p:txBody>
          <a:bodyPr/>
          <a:lstStyle/>
          <a:p>
            <a:pPr defTabSz="251206">
              <a:defRPr sz="7310"/>
            </a:pPr>
            <a:r>
              <a:t>PREDICT PRICE DIVERGENCE IN </a:t>
            </a:r>
          </a:p>
          <a:p>
            <a:pPr defTabSz="251206">
              <a:defRPr sz="7310"/>
            </a:pPr>
            <a:r>
              <a:t>DAY AHEAD MARKET (DAM) VS </a:t>
            </a:r>
          </a:p>
          <a:p>
            <a:pPr defTabSz="251206">
              <a:defRPr sz="7310"/>
            </a:pPr>
            <a:r>
              <a:t>HOUR AHEAD MARKET (HAM)</a:t>
            </a:r>
          </a:p>
        </p:txBody>
      </p:sp>
      <p:sp>
        <p:nvSpPr>
          <p:cNvPr id="167" name="analytics"/>
          <p:cNvSpPr txBox="1"/>
          <p:nvPr>
            <p:ph type="subTitle" sz="quarter" idx="1"/>
          </p:nvPr>
        </p:nvSpPr>
        <p:spPr>
          <a:xfrm>
            <a:off x="406400" y="5342921"/>
            <a:ext cx="12192000" cy="1803401"/>
          </a:xfrm>
          <a:prstGeom prst="rect">
            <a:avLst/>
          </a:prstGeom>
        </p:spPr>
        <p:txBody>
          <a:bodyPr/>
          <a:lstStyle/>
          <a:p>
            <a:pPr/>
            <a:r>
              <a:t>                 </a:t>
            </a:r>
            <a:r>
              <a:rPr sz="4500"/>
              <a:t>analytics</a:t>
            </a:r>
          </a:p>
        </p:txBody>
      </p:sp>
      <p:sp>
        <p:nvSpPr>
          <p:cNvPr id="168" name="MANUEL CORREA…"/>
          <p:cNvSpPr txBox="1"/>
          <p:nvPr/>
        </p:nvSpPr>
        <p:spPr>
          <a:xfrm>
            <a:off x="4697602" y="8461409"/>
            <a:ext cx="3609595" cy="109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/>
            <a:r>
              <a:t>MANUEL CORREA</a:t>
            </a:r>
          </a:p>
          <a:p>
            <a:pPr algn="ctr"/>
            <a:r>
              <a:t>manuelcorrea198@gmail.com</a:t>
            </a:r>
          </a:p>
        </p:txBody>
      </p:sp>
      <p:pic>
        <p:nvPicPr>
          <p:cNvPr id="169" name="kevala-plus-mark-upper.png" descr="kevala-plus-mark-upp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355" y="6313646"/>
            <a:ext cx="2555843" cy="6559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16" name="F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FE</a:t>
            </a:r>
          </a:p>
        </p:txBody>
      </p:sp>
      <p:sp>
        <p:nvSpPr>
          <p:cNvPr id="217" name="CAISO Nod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CAISO Nodes</a:t>
            </a:r>
          </a:p>
          <a:p>
            <a:pPr/>
            <a:r>
              <a:t>Weather stations</a:t>
            </a:r>
          </a:p>
          <a:p>
            <a:pPr/>
          </a:p>
          <a:p>
            <a:pPr/>
            <a:r>
              <a:t>Closest by distance</a:t>
            </a:r>
          </a:p>
        </p:txBody>
      </p:sp>
      <p:pic>
        <p:nvPicPr>
          <p:cNvPr id="218" name="nodes ca.png" descr="nodes ca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6000" y="6765257"/>
            <a:ext cx="2624966" cy="2766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weather ca.png" descr="weather ca.png"/>
          <p:cNvPicPr>
            <a:picLocks noChangeAspect="1"/>
          </p:cNvPicPr>
          <p:nvPr/>
        </p:nvPicPr>
        <p:blipFill>
          <a:blip r:embed="rId3">
            <a:extLst/>
          </a:blip>
          <a:srcRect l="13002" t="33155" r="54495" b="26036"/>
          <a:stretch>
            <a:fillRect/>
          </a:stretch>
        </p:blipFill>
        <p:spPr>
          <a:xfrm>
            <a:off x="2949051" y="6765392"/>
            <a:ext cx="2435068" cy="2765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tiff" descr="pasted-image.tiff"/>
          <p:cNvPicPr>
            <a:picLocks noChangeAspect="1"/>
          </p:cNvPicPr>
          <p:nvPr/>
        </p:nvPicPr>
        <p:blipFill>
          <a:blip r:embed="rId4">
            <a:alphaModFix amt="68138"/>
            <a:extLst/>
          </a:blip>
          <a:srcRect l="0" t="0" r="0" b="0"/>
          <a:stretch>
            <a:fillRect/>
          </a:stretch>
        </p:blipFill>
        <p:spPr>
          <a:xfrm>
            <a:off x="5777061" y="1446833"/>
            <a:ext cx="6451601" cy="7620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nodes weather.png" descr="nodes weather.png"/>
          <p:cNvPicPr>
            <a:picLocks noChangeAspect="1"/>
          </p:cNvPicPr>
          <p:nvPr/>
        </p:nvPicPr>
        <p:blipFill>
          <a:blip r:embed="rId5">
            <a:alphaModFix amt="75985"/>
            <a:extLst/>
          </a:blip>
          <a:stretch>
            <a:fillRect/>
          </a:stretch>
        </p:blipFill>
        <p:spPr>
          <a:xfrm>
            <a:off x="5421461" y="1072183"/>
            <a:ext cx="7162801" cy="836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24" name="F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FE</a:t>
            </a:r>
          </a:p>
        </p:txBody>
      </p:sp>
      <p:sp>
        <p:nvSpPr>
          <p:cNvPr id="225" name="LMP (local marginal prices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LMP (local marginal prices)</a:t>
            </a:r>
          </a:p>
          <a:p>
            <a:pPr lvl="1"/>
            <a:r>
              <a:t>2016-2017</a:t>
            </a:r>
          </a:p>
        </p:txBody>
      </p:sp>
      <p:pic>
        <p:nvPicPr>
          <p:cNvPr id="226" name="LMP fe-1.png" descr="LMP fe-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2288" y="4794250"/>
            <a:ext cx="11544301" cy="2006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LMP fe-2.png" descr="LMP fe-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9215" y="7184275"/>
            <a:ext cx="9461501" cy="194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DAM…"/>
          <p:cNvSpPr txBox="1"/>
          <p:nvPr/>
        </p:nvSpPr>
        <p:spPr>
          <a:xfrm>
            <a:off x="6823629" y="2791177"/>
            <a:ext cx="5080001" cy="610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DAM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HAM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resentation outline"/>
          <p:cNvSpPr txBox="1"/>
          <p:nvPr>
            <p:ph type="body" idx="13"/>
          </p:nvPr>
        </p:nvSpPr>
        <p:spPr>
          <a:xfrm>
            <a:off x="5892800" y="232841"/>
            <a:ext cx="6705600" cy="25019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presentation outline</a:t>
            </a:r>
          </a:p>
        </p:txBody>
      </p:sp>
      <p:pic>
        <p:nvPicPr>
          <p:cNvPr id="231" name="power-poles-upper-lines-power-lines-high-voltage-47307.jpeg" descr="power-poles-upper-lines-power-lines-high-voltage-47307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1247" t="0" r="3124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32" name="Introduction…"/>
          <p:cNvSpPr txBox="1"/>
          <p:nvPr>
            <p:ph type="body" idx="15"/>
          </p:nvPr>
        </p:nvSpPr>
        <p:spPr>
          <a:xfrm>
            <a:off x="5892800" y="2582430"/>
            <a:ext cx="6705600" cy="5486403"/>
          </a:xfrm>
          <a:prstGeom prst="rect">
            <a:avLst/>
          </a:prstGeom>
        </p:spPr>
        <p:txBody>
          <a:bodyPr/>
          <a:lstStyle/>
          <a:p>
            <a:pPr marL="1165411" indent="-1165411">
              <a:buSzPct val="100000"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</a:defRPr>
            </a:pPr>
            <a:r>
              <a:t>Introduction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</a:defRPr>
            </a:pPr>
            <a:r>
              <a:t>Datasets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LMP - CAISO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ISD Station History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CAISO Nodes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Feature Engineering</a:t>
            </a:r>
          </a:p>
          <a:p>
            <a:pPr marL="1165411" indent="-1165411">
              <a:buSzPct val="100000"/>
              <a:buAutoNum type="arabicPeriod" startAt="1"/>
              <a:defRPr sz="4000" u="sng"/>
            </a:pPr>
            <a:r>
              <a:t>Building the model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49711"/>
                  </a:srgbClr>
                </a:solidFill>
              </a:defRPr>
            </a:pPr>
            <a:r>
              <a:t>Model Evaluation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49711"/>
                  </a:srgbClr>
                </a:solidFill>
              </a:defRPr>
            </a:pPr>
            <a:r>
              <a:t>Conclusions</a:t>
            </a:r>
          </a:p>
        </p:txBody>
      </p:sp>
      <p:pic>
        <p:nvPicPr>
          <p:cNvPr id="233" name="power-poles-upper-lines-power-lines-high-voltage-47307.jpeg" descr="power-poles-upper-lines-power-lines-high-voltage-47307.jpeg"/>
          <p:cNvPicPr>
            <a:picLocks noChangeAspect="1"/>
          </p:cNvPicPr>
          <p:nvPr/>
        </p:nvPicPr>
        <p:blipFill>
          <a:blip r:embed="rId2">
            <a:extLst/>
          </a:blip>
          <a:srcRect l="38585" t="0" r="23910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36" name="Building the model -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Building the model -1</a:t>
            </a:r>
          </a:p>
        </p:txBody>
      </p:sp>
      <p:sp>
        <p:nvSpPr>
          <p:cNvPr id="237" name="Prices only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Prices only</a:t>
            </a:r>
          </a:p>
        </p:txBody>
      </p:sp>
      <p:pic>
        <p:nvPicPr>
          <p:cNvPr id="238" name="predict price ONLY.png" descr="predict price ONL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050" y="4110412"/>
            <a:ext cx="12712700" cy="412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41" name="Building the model 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Building the model -2</a:t>
            </a:r>
          </a:p>
        </p:txBody>
      </p:sp>
      <p:sp>
        <p:nvSpPr>
          <p:cNvPr id="242" name="Selecting Nodes"/>
          <p:cNvSpPr txBox="1"/>
          <p:nvPr>
            <p:ph type="body" sz="quarter" idx="1"/>
          </p:nvPr>
        </p:nvSpPr>
        <p:spPr>
          <a:xfrm>
            <a:off x="406400" y="2743200"/>
            <a:ext cx="2661150" cy="6108700"/>
          </a:xfrm>
          <a:prstGeom prst="rect">
            <a:avLst/>
          </a:prstGeom>
        </p:spPr>
        <p:txBody>
          <a:bodyPr/>
          <a:lstStyle/>
          <a:p>
            <a:pPr/>
            <a:r>
              <a:t>Selecting Nodes</a:t>
            </a:r>
          </a:p>
        </p:txBody>
      </p:sp>
      <p:pic>
        <p:nvPicPr>
          <p:cNvPr id="243" name="dam node.png" descr="dam nod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95822" y="2183836"/>
            <a:ext cx="9284008" cy="35843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ham node.png" descr="ham nod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5822" y="5871497"/>
            <a:ext cx="9284008" cy="375874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DAM"/>
          <p:cNvSpPr txBox="1"/>
          <p:nvPr/>
        </p:nvSpPr>
        <p:spPr>
          <a:xfrm>
            <a:off x="3685913" y="5053929"/>
            <a:ext cx="71145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DAM</a:t>
            </a:r>
          </a:p>
        </p:txBody>
      </p:sp>
      <p:sp>
        <p:nvSpPr>
          <p:cNvPr id="246" name="HAM"/>
          <p:cNvSpPr txBox="1"/>
          <p:nvPr/>
        </p:nvSpPr>
        <p:spPr>
          <a:xfrm>
            <a:off x="3685913" y="8775346"/>
            <a:ext cx="70942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49" name="Building the model -2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Building the model -2</a:t>
            </a:r>
          </a:p>
        </p:txBody>
      </p:sp>
      <p:sp>
        <p:nvSpPr>
          <p:cNvPr id="250" name="Selecting featur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Selecting features</a:t>
            </a:r>
          </a:p>
          <a:p>
            <a:pPr/>
            <a:r>
              <a:t>fillna</a:t>
            </a:r>
          </a:p>
        </p:txBody>
      </p:sp>
      <p:pic>
        <p:nvPicPr>
          <p:cNvPr id="251" name="dam corr.png" descr="dam cor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2743" y="1228852"/>
            <a:ext cx="2260601" cy="82931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DAM"/>
          <p:cNvSpPr txBox="1"/>
          <p:nvPr/>
        </p:nvSpPr>
        <p:spPr>
          <a:xfrm>
            <a:off x="6406687" y="1209900"/>
            <a:ext cx="711455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DAM</a:t>
            </a:r>
          </a:p>
        </p:txBody>
      </p:sp>
      <p:pic>
        <p:nvPicPr>
          <p:cNvPr id="253" name="ham corr.png" descr="ham corr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61547" y="1241552"/>
            <a:ext cx="2349501" cy="8267701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HAM"/>
          <p:cNvSpPr txBox="1"/>
          <p:nvPr/>
        </p:nvSpPr>
        <p:spPr>
          <a:xfrm>
            <a:off x="9102500" y="1209900"/>
            <a:ext cx="709423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HAM</a:t>
            </a:r>
          </a:p>
        </p:txBody>
      </p:sp>
      <p:sp>
        <p:nvSpPr>
          <p:cNvPr id="255" name="Rectangle"/>
          <p:cNvSpPr/>
          <p:nvPr/>
        </p:nvSpPr>
        <p:spPr>
          <a:xfrm>
            <a:off x="5802803" y="2928422"/>
            <a:ext cx="6135246" cy="1381425"/>
          </a:xfrm>
          <a:prstGeom prst="rect">
            <a:avLst/>
          </a:prstGeom>
          <a:solidFill>
            <a:schemeClr val="accent1">
              <a:alpha val="529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6" name="Rectangle"/>
          <p:cNvSpPr/>
          <p:nvPr/>
        </p:nvSpPr>
        <p:spPr>
          <a:xfrm>
            <a:off x="5802803" y="4684691"/>
            <a:ext cx="6135246" cy="1019633"/>
          </a:xfrm>
          <a:prstGeom prst="rect">
            <a:avLst/>
          </a:prstGeom>
          <a:solidFill>
            <a:schemeClr val="accent1">
              <a:alpha val="529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7" name="Rectangle"/>
          <p:cNvSpPr/>
          <p:nvPr/>
        </p:nvSpPr>
        <p:spPr>
          <a:xfrm>
            <a:off x="5802803" y="6696264"/>
            <a:ext cx="6135246" cy="1719717"/>
          </a:xfrm>
          <a:prstGeom prst="rect">
            <a:avLst/>
          </a:prstGeom>
          <a:solidFill>
            <a:schemeClr val="accent1">
              <a:alpha val="529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8" name="Rectangle"/>
          <p:cNvSpPr/>
          <p:nvPr/>
        </p:nvSpPr>
        <p:spPr>
          <a:xfrm>
            <a:off x="5802803" y="8736880"/>
            <a:ext cx="6135246" cy="723901"/>
          </a:xfrm>
          <a:prstGeom prst="rect">
            <a:avLst/>
          </a:prstGeom>
          <a:solidFill>
            <a:schemeClr val="accent1">
              <a:alpha val="529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59" name="Rectangle"/>
          <p:cNvSpPr/>
          <p:nvPr/>
        </p:nvSpPr>
        <p:spPr>
          <a:xfrm>
            <a:off x="9029529" y="4307859"/>
            <a:ext cx="2908520" cy="366120"/>
          </a:xfrm>
          <a:prstGeom prst="rect">
            <a:avLst/>
          </a:prstGeom>
          <a:solidFill>
            <a:schemeClr val="accent1">
              <a:alpha val="529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0" name="Rectangle"/>
          <p:cNvSpPr/>
          <p:nvPr/>
        </p:nvSpPr>
        <p:spPr>
          <a:xfrm>
            <a:off x="9029529" y="5707882"/>
            <a:ext cx="2908520" cy="366119"/>
          </a:xfrm>
          <a:prstGeom prst="rect">
            <a:avLst/>
          </a:prstGeom>
          <a:solidFill>
            <a:schemeClr val="accent1">
              <a:alpha val="529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261" name="Rectangle"/>
          <p:cNvSpPr/>
          <p:nvPr/>
        </p:nvSpPr>
        <p:spPr>
          <a:xfrm>
            <a:off x="9029529" y="6333954"/>
            <a:ext cx="2908520" cy="366119"/>
          </a:xfrm>
          <a:prstGeom prst="rect">
            <a:avLst/>
          </a:prstGeom>
          <a:solidFill>
            <a:schemeClr val="accent1">
              <a:alpha val="52955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64" name="Building the model -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Building the model -3</a:t>
            </a:r>
          </a:p>
        </p:txBody>
      </p:sp>
      <p:sp>
        <p:nvSpPr>
          <p:cNvPr id="265" name="LST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LSTM</a:t>
            </a:r>
          </a:p>
        </p:txBody>
      </p:sp>
      <p:pic>
        <p:nvPicPr>
          <p:cNvPr id="266" name="lstm model.png" descr="lstm mode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1444" y="3288095"/>
            <a:ext cx="10363302" cy="62893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9" name="neural network.png"/>
          <p:cNvGrpSpPr/>
          <p:nvPr/>
        </p:nvGrpSpPr>
        <p:grpSpPr>
          <a:xfrm>
            <a:off x="9094138" y="341490"/>
            <a:ext cx="3380832" cy="3575884"/>
            <a:chOff x="0" y="0"/>
            <a:chExt cx="3380830" cy="3575883"/>
          </a:xfrm>
        </p:grpSpPr>
        <p:pic>
          <p:nvPicPr>
            <p:cNvPr id="268" name="neural network.png" descr="neural network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39700" y="165100"/>
              <a:ext cx="3101431" cy="3245684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67" name="neural network.png" descr="neural network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3380832" cy="357588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resentation outline"/>
          <p:cNvSpPr txBox="1"/>
          <p:nvPr>
            <p:ph type="body" idx="13"/>
          </p:nvPr>
        </p:nvSpPr>
        <p:spPr>
          <a:xfrm>
            <a:off x="5892800" y="232841"/>
            <a:ext cx="6705600" cy="25019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presentation outline</a:t>
            </a:r>
          </a:p>
        </p:txBody>
      </p:sp>
      <p:pic>
        <p:nvPicPr>
          <p:cNvPr id="272" name="power-poles-upper-lines-power-lines-high-voltage-47307.jpeg" descr="power-poles-upper-lines-power-lines-high-voltage-47307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1247" t="0" r="3124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3" name="Introduction…"/>
          <p:cNvSpPr txBox="1"/>
          <p:nvPr>
            <p:ph type="body" idx="15"/>
          </p:nvPr>
        </p:nvSpPr>
        <p:spPr>
          <a:xfrm>
            <a:off x="5892800" y="2582430"/>
            <a:ext cx="6705600" cy="5486403"/>
          </a:xfrm>
          <a:prstGeom prst="rect">
            <a:avLst/>
          </a:prstGeom>
        </p:spPr>
        <p:txBody>
          <a:bodyPr/>
          <a:lstStyle/>
          <a:p>
            <a:pPr marL="1165411" indent="-1165411">
              <a:buSzPct val="100000"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</a:defRPr>
            </a:pPr>
            <a:r>
              <a:t>Introduction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</a:defRPr>
            </a:pPr>
            <a:r>
              <a:t>Datasets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LMP - CAISO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ISD Station History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CAISO Nodes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Feature Engineering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49711"/>
                  </a:srgbClr>
                </a:solidFill>
              </a:defRPr>
            </a:pPr>
            <a:r>
              <a:t>Building the model</a:t>
            </a:r>
          </a:p>
          <a:p>
            <a:pPr marL="1165411" indent="-1165411">
              <a:buSzPct val="100000"/>
              <a:buAutoNum type="arabicPeriod" startAt="1"/>
              <a:defRPr sz="4000" u="sng"/>
            </a:pPr>
            <a:r>
              <a:t>Model Evaluation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49711"/>
                  </a:srgbClr>
                </a:solidFill>
              </a:defRPr>
            </a:pPr>
            <a: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76" name="Evaluating th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Evaluating the model</a:t>
            </a:r>
          </a:p>
        </p:txBody>
      </p:sp>
      <p:pic>
        <p:nvPicPr>
          <p:cNvPr id="277" name="predict DAM all.png" descr="predict DAM 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4781732"/>
            <a:ext cx="12115800" cy="46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DA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DAM</a:t>
            </a:r>
          </a:p>
        </p:txBody>
      </p:sp>
      <p:pic>
        <p:nvPicPr>
          <p:cNvPr id="279" name="dam loss.png" descr="dam lo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24190" y="1664601"/>
            <a:ext cx="7174210" cy="286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82" name="Evaluating th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Evaluating the model</a:t>
            </a:r>
          </a:p>
        </p:txBody>
      </p:sp>
      <p:pic>
        <p:nvPicPr>
          <p:cNvPr id="283" name="predict DAM all.png" descr="predict DAM all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4781732"/>
            <a:ext cx="12115800" cy="46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DA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DAM</a:t>
            </a:r>
          </a:p>
        </p:txBody>
      </p:sp>
      <p:pic>
        <p:nvPicPr>
          <p:cNvPr id="285" name="predict DAM.png" descr="predict D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4392" y="1637257"/>
            <a:ext cx="7344855" cy="2835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resentation outline"/>
          <p:cNvSpPr txBox="1"/>
          <p:nvPr>
            <p:ph type="body" idx="13"/>
          </p:nvPr>
        </p:nvSpPr>
        <p:spPr>
          <a:xfrm>
            <a:off x="5892800" y="232841"/>
            <a:ext cx="6705600" cy="25019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presentation outline</a:t>
            </a:r>
          </a:p>
        </p:txBody>
      </p:sp>
      <p:pic>
        <p:nvPicPr>
          <p:cNvPr id="172" name="power-poles-upper-lines-power-lines-high-voltage-47307.jpeg" descr="power-poles-upper-lines-power-lines-high-voltage-47307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8585" t="0" r="23910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</p:spPr>
      </p:pic>
      <p:sp>
        <p:nvSpPr>
          <p:cNvPr id="173" name="Introduction…"/>
          <p:cNvSpPr txBox="1"/>
          <p:nvPr>
            <p:ph type="body" idx="15"/>
          </p:nvPr>
        </p:nvSpPr>
        <p:spPr>
          <a:xfrm>
            <a:off x="5892800" y="2582430"/>
            <a:ext cx="6705600" cy="5486403"/>
          </a:xfrm>
          <a:prstGeom prst="rect">
            <a:avLst/>
          </a:prstGeom>
        </p:spPr>
        <p:txBody>
          <a:bodyPr/>
          <a:lstStyle/>
          <a:p>
            <a:pPr marL="1165411" indent="-1165411">
              <a:buSzPct val="100000"/>
              <a:buAutoNum type="arabicPeriod" startAt="1"/>
              <a:defRPr sz="4000" u="sng"/>
            </a:pPr>
            <a:r>
              <a:t>Introduction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Datasets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LMP - CAISO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ISD Station History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CAISO Nodes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Feature Engineering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Building the model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Model Evaluation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88" name="Evaluating th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Evaluating the model</a:t>
            </a:r>
          </a:p>
        </p:txBody>
      </p:sp>
      <p:pic>
        <p:nvPicPr>
          <p:cNvPr id="289" name="predict DAM 15.png" descr="predict DAM 15.png"/>
          <p:cNvPicPr>
            <a:picLocks noChangeAspect="1"/>
          </p:cNvPicPr>
          <p:nvPr/>
        </p:nvPicPr>
        <p:blipFill>
          <a:blip r:embed="rId2">
            <a:extLst/>
          </a:blip>
          <a:srcRect l="0" t="74" r="0" b="74"/>
          <a:stretch>
            <a:fillRect/>
          </a:stretch>
        </p:blipFill>
        <p:spPr>
          <a:xfrm>
            <a:off x="444500" y="4781733"/>
            <a:ext cx="12115800" cy="46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DA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DAM</a:t>
            </a:r>
          </a:p>
        </p:txBody>
      </p:sp>
      <p:pic>
        <p:nvPicPr>
          <p:cNvPr id="291" name="predict DAM.png" descr="predict D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94392" y="1637257"/>
            <a:ext cx="7344855" cy="28356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94" name="Evaluating th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Evaluating the model</a:t>
            </a:r>
          </a:p>
        </p:txBody>
      </p:sp>
      <p:pic>
        <p:nvPicPr>
          <p:cNvPr id="295" name="predict HAM all.png" descr="predict HAM all.png"/>
          <p:cNvPicPr>
            <a:picLocks noChangeAspect="1"/>
          </p:cNvPicPr>
          <p:nvPr/>
        </p:nvPicPr>
        <p:blipFill>
          <a:blip r:embed="rId2">
            <a:extLst/>
          </a:blip>
          <a:srcRect l="773" t="0" r="773" b="0"/>
          <a:stretch>
            <a:fillRect/>
          </a:stretch>
        </p:blipFill>
        <p:spPr>
          <a:xfrm>
            <a:off x="444500" y="4781732"/>
            <a:ext cx="12115800" cy="46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HA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HAM</a:t>
            </a:r>
          </a:p>
        </p:txBody>
      </p:sp>
      <p:pic>
        <p:nvPicPr>
          <p:cNvPr id="297" name="ham loss.png" descr="ham loss.png"/>
          <p:cNvPicPr>
            <a:picLocks noChangeAspect="1"/>
          </p:cNvPicPr>
          <p:nvPr/>
        </p:nvPicPr>
        <p:blipFill>
          <a:blip r:embed="rId3">
            <a:extLst/>
          </a:blip>
          <a:srcRect l="0" t="310" r="0" b="310"/>
          <a:stretch>
            <a:fillRect/>
          </a:stretch>
        </p:blipFill>
        <p:spPr>
          <a:xfrm>
            <a:off x="5424190" y="1664601"/>
            <a:ext cx="7174210" cy="286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300" name="Evaluating th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Evaluating the model</a:t>
            </a:r>
          </a:p>
        </p:txBody>
      </p:sp>
      <p:pic>
        <p:nvPicPr>
          <p:cNvPr id="301" name="predict HAM all.png" descr="predict HAM all.png"/>
          <p:cNvPicPr>
            <a:picLocks noChangeAspect="1"/>
          </p:cNvPicPr>
          <p:nvPr/>
        </p:nvPicPr>
        <p:blipFill>
          <a:blip r:embed="rId2">
            <a:extLst/>
          </a:blip>
          <a:srcRect l="773" t="0" r="773" b="0"/>
          <a:stretch>
            <a:fillRect/>
          </a:stretch>
        </p:blipFill>
        <p:spPr>
          <a:xfrm>
            <a:off x="444500" y="4781732"/>
            <a:ext cx="12115800" cy="46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HA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HAM</a:t>
            </a:r>
          </a:p>
        </p:txBody>
      </p:sp>
      <p:pic>
        <p:nvPicPr>
          <p:cNvPr id="303" name="predict HAM.png" descr="predict HAM.png"/>
          <p:cNvPicPr>
            <a:picLocks noChangeAspect="1"/>
          </p:cNvPicPr>
          <p:nvPr/>
        </p:nvPicPr>
        <p:blipFill>
          <a:blip r:embed="rId3">
            <a:extLst/>
          </a:blip>
          <a:srcRect l="1213" t="0" r="1213" b="0"/>
          <a:stretch>
            <a:fillRect/>
          </a:stretch>
        </p:blipFill>
        <p:spPr>
          <a:xfrm>
            <a:off x="5424190" y="1664601"/>
            <a:ext cx="7174210" cy="286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306" name="Evaluating the mode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Evaluating the model</a:t>
            </a:r>
          </a:p>
        </p:txBody>
      </p:sp>
      <p:pic>
        <p:nvPicPr>
          <p:cNvPr id="307" name="predict HAM 15.png" descr="predict HAM 15.png"/>
          <p:cNvPicPr>
            <a:picLocks noChangeAspect="1"/>
          </p:cNvPicPr>
          <p:nvPr/>
        </p:nvPicPr>
        <p:blipFill>
          <a:blip r:embed="rId2">
            <a:extLst/>
          </a:blip>
          <a:srcRect l="39" t="0" r="39" b="0"/>
          <a:stretch>
            <a:fillRect/>
          </a:stretch>
        </p:blipFill>
        <p:spPr>
          <a:xfrm>
            <a:off x="444500" y="4781732"/>
            <a:ext cx="12115800" cy="4686301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HA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HAM</a:t>
            </a:r>
          </a:p>
        </p:txBody>
      </p:sp>
      <p:pic>
        <p:nvPicPr>
          <p:cNvPr id="309" name="predict HAM.png" descr="predict HAM.png"/>
          <p:cNvPicPr>
            <a:picLocks noChangeAspect="1"/>
          </p:cNvPicPr>
          <p:nvPr/>
        </p:nvPicPr>
        <p:blipFill>
          <a:blip r:embed="rId3">
            <a:extLst/>
          </a:blip>
          <a:srcRect l="1213" t="0" r="1213" b="0"/>
          <a:stretch>
            <a:fillRect/>
          </a:stretch>
        </p:blipFill>
        <p:spPr>
          <a:xfrm>
            <a:off x="5424190" y="1664601"/>
            <a:ext cx="7174210" cy="28696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312" name="foreca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forecasting</a:t>
            </a:r>
          </a:p>
        </p:txBody>
      </p:sp>
      <p:sp>
        <p:nvSpPr>
          <p:cNvPr id="313" name="DAM vs HA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DAM vs HAM</a:t>
            </a:r>
          </a:p>
        </p:txBody>
      </p:sp>
      <p:pic>
        <p:nvPicPr>
          <p:cNvPr id="314" name="final DAM loss.png" descr="final DAM loss.png"/>
          <p:cNvPicPr>
            <a:picLocks noChangeAspect="1"/>
          </p:cNvPicPr>
          <p:nvPr/>
        </p:nvPicPr>
        <p:blipFill>
          <a:blip r:embed="rId2">
            <a:extLst/>
          </a:blip>
          <a:srcRect l="815" t="0" r="815" b="0"/>
          <a:stretch>
            <a:fillRect/>
          </a:stretch>
        </p:blipFill>
        <p:spPr>
          <a:xfrm>
            <a:off x="5424190" y="1664601"/>
            <a:ext cx="7174210" cy="286968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final ham loss.png" descr="final ham los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9100" y="4813482"/>
            <a:ext cx="12192001" cy="47870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318" name="Divergence foreca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Divergence forecasting</a:t>
            </a:r>
          </a:p>
        </p:txBody>
      </p:sp>
      <p:pic>
        <p:nvPicPr>
          <p:cNvPr id="319" name="Screen Shot 2017-08-09 at 11.31.46.png" descr="Screen Shot 2017-08-09 at 11.31.46.png"/>
          <p:cNvPicPr>
            <a:picLocks noChangeAspect="1"/>
          </p:cNvPicPr>
          <p:nvPr/>
        </p:nvPicPr>
        <p:blipFill>
          <a:blip r:embed="rId2">
            <a:extLst/>
          </a:blip>
          <a:srcRect l="1659" t="0" r="1659" b="0"/>
          <a:stretch>
            <a:fillRect/>
          </a:stretch>
        </p:blipFill>
        <p:spPr>
          <a:xfrm>
            <a:off x="5747175" y="1793795"/>
            <a:ext cx="6851226" cy="27404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0" name="Screen Shot 2017-08-09 at 11.31.56.png" descr="Screen Shot 2017-08-09 at 11.31.56.png"/>
          <p:cNvPicPr>
            <a:picLocks noChangeAspect="1"/>
          </p:cNvPicPr>
          <p:nvPr/>
        </p:nvPicPr>
        <p:blipFill>
          <a:blip r:embed="rId3">
            <a:extLst/>
          </a:blip>
          <a:srcRect l="432" t="0" r="432" b="0"/>
          <a:stretch>
            <a:fillRect/>
          </a:stretch>
        </p:blipFill>
        <p:spPr>
          <a:xfrm>
            <a:off x="419100" y="4813482"/>
            <a:ext cx="12192001" cy="47870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1" name="Screen Shot 2017-08-09 at 11.32.13.png" descr="Screen Shot 2017-08-09 at 11.32.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9740" y="2882900"/>
            <a:ext cx="4686301" cy="1117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resentation outline"/>
          <p:cNvSpPr txBox="1"/>
          <p:nvPr>
            <p:ph type="body" idx="13"/>
          </p:nvPr>
        </p:nvSpPr>
        <p:spPr>
          <a:xfrm>
            <a:off x="5892800" y="232841"/>
            <a:ext cx="6705600" cy="25019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presentation outline</a:t>
            </a:r>
          </a:p>
        </p:txBody>
      </p:sp>
      <p:pic>
        <p:nvPicPr>
          <p:cNvPr id="324" name="power-poles-upper-lines-power-lines-high-voltage-47307.jpeg" descr="power-poles-upper-lines-power-lines-high-voltage-47307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1247" t="0" r="3124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25" name="Introduction…"/>
          <p:cNvSpPr txBox="1"/>
          <p:nvPr>
            <p:ph type="body" idx="15"/>
          </p:nvPr>
        </p:nvSpPr>
        <p:spPr>
          <a:xfrm>
            <a:off x="5892800" y="2582430"/>
            <a:ext cx="6705600" cy="5486403"/>
          </a:xfrm>
          <a:prstGeom prst="rect">
            <a:avLst/>
          </a:prstGeom>
        </p:spPr>
        <p:txBody>
          <a:bodyPr/>
          <a:lstStyle/>
          <a:p>
            <a:pPr marL="1165411" indent="-1165411">
              <a:buSzPct val="100000"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</a:defRPr>
            </a:pPr>
            <a:r>
              <a:t>Introduction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</a:defRPr>
            </a:pPr>
            <a:r>
              <a:t>Datasets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LMP - CAISO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ISD Station History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CAISO Nodes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Feature Engineering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49711"/>
                  </a:srgbClr>
                </a:solidFill>
              </a:defRPr>
            </a:pPr>
            <a:r>
              <a:t>Building the model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Model Evaluation</a:t>
            </a:r>
          </a:p>
          <a:p>
            <a:pPr marL="1165411" indent="-1165411">
              <a:buSzPct val="100000"/>
              <a:buAutoNum type="arabicPeriod" startAt="1"/>
              <a:defRPr sz="4000" u="sng"/>
            </a:pPr>
            <a:r>
              <a:t>Conclusions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pic>
        <p:nvPicPr>
          <p:cNvPr id="328" name="pexels-photo-95916.jpeg" descr="pexels-photo-95916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5498" t="0" r="22228" b="10019"/>
          <a:stretch>
            <a:fillRect/>
          </a:stretch>
        </p:blipFill>
        <p:spPr>
          <a:xfrm>
            <a:off x="7112000" y="1549099"/>
            <a:ext cx="5486401" cy="7785401"/>
          </a:xfrm>
          <a:prstGeom prst="rect">
            <a:avLst/>
          </a:prstGeom>
        </p:spPr>
      </p:pic>
      <p:sp>
        <p:nvSpPr>
          <p:cNvPr id="329" name="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conclusions</a:t>
            </a:r>
          </a:p>
        </p:txBody>
      </p:sp>
      <p:sp>
        <p:nvSpPr>
          <p:cNvPr id="330" name="Improve model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Improve model</a:t>
            </a:r>
          </a:p>
          <a:p>
            <a:pPr/>
            <a:r>
              <a:t>Add more complete features</a:t>
            </a:r>
          </a:p>
          <a:p>
            <a:pPr lvl="1"/>
            <a:r>
              <a:t>Weather</a:t>
            </a:r>
          </a:p>
          <a:p>
            <a:pPr lvl="1"/>
            <a:r>
              <a:t>Demand</a:t>
            </a:r>
          </a:p>
          <a:p>
            <a:pPr lvl="1"/>
            <a:r>
              <a:t>Prices of  fuels/generators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Q&amp;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exels-photo.jpg" descr="pexels-photo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673" t="0" r="5673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176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introduction</a:t>
            </a:r>
          </a:p>
        </p:txBody>
      </p:sp>
      <p:sp>
        <p:nvSpPr>
          <p:cNvPr id="177" name="Provides data-driven insights for an evolving energy marke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Provides data-driven insights for an evolving energy market</a:t>
            </a:r>
          </a:p>
        </p:txBody>
      </p:sp>
      <p:pic>
        <p:nvPicPr>
          <p:cNvPr id="178" name="kevala-plus-mark-upper.png" descr="kevala-plus-mark-upp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02026" y="1290145"/>
            <a:ext cx="4197544" cy="10773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kevala works.png" descr="kevala work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09" y="4620064"/>
            <a:ext cx="10795982" cy="42842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182" name="Project: PREDICT PRICE DIVERGENCE IN DAM VS H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Project: PREDICT PRICE DIVERGENCE IN DAM VS HAM</a:t>
            </a:r>
          </a:p>
        </p:txBody>
      </p:sp>
      <p:sp>
        <p:nvSpPr>
          <p:cNvPr id="183" name="INPUT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2270" indent="-382270" defTabSz="502412">
              <a:spcBef>
                <a:spcPts val="2400"/>
              </a:spcBef>
              <a:defRPr sz="2924"/>
            </a:pPr>
            <a:r>
              <a:t>INPUTS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Historic Day Ahead prices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Historic Hour Ahead prices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Historic weather data (temperature, visibility, wind)</a:t>
            </a:r>
          </a:p>
          <a:p>
            <a:pPr marL="382270" indent="-382270" defTabSz="502412">
              <a:spcBef>
                <a:spcPts val="2400"/>
              </a:spcBef>
              <a:defRPr sz="2924"/>
            </a:pPr>
            <a:r>
              <a:t>OUTPUT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Forecast divergence between DAM and HAM</a:t>
            </a:r>
          </a:p>
          <a:p>
            <a:pPr lvl="1" marL="764540" indent="-382270" defTabSz="502412">
              <a:spcBef>
                <a:spcPts val="2400"/>
              </a:spcBef>
              <a:defRPr sz="2924"/>
            </a:pPr>
            <a:r>
              <a:t>Forecast price anomalies, such as prices will cross certain thresholds.</a:t>
            </a:r>
          </a:p>
        </p:txBody>
      </p:sp>
      <p:pic>
        <p:nvPicPr>
          <p:cNvPr id="184" name="kevala-plus-mark-upper.png" descr="kevala-plus-mark-upp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4247" y="361907"/>
            <a:ext cx="2425013" cy="622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resentation outline"/>
          <p:cNvSpPr txBox="1"/>
          <p:nvPr>
            <p:ph type="body" idx="13"/>
          </p:nvPr>
        </p:nvSpPr>
        <p:spPr>
          <a:xfrm>
            <a:off x="5892800" y="232841"/>
            <a:ext cx="6705600" cy="25019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presentation outline</a:t>
            </a:r>
          </a:p>
        </p:txBody>
      </p:sp>
      <p:pic>
        <p:nvPicPr>
          <p:cNvPr id="187" name="power-poles-upper-lines-power-lines-high-voltage-47307.jpeg" descr="power-poles-upper-lines-power-lines-high-voltage-47307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1247" t="0" r="3124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8" name="Introduction…"/>
          <p:cNvSpPr txBox="1"/>
          <p:nvPr>
            <p:ph type="body" idx="15"/>
          </p:nvPr>
        </p:nvSpPr>
        <p:spPr>
          <a:xfrm>
            <a:off x="5892800" y="2582430"/>
            <a:ext cx="6705600" cy="5486403"/>
          </a:xfrm>
          <a:prstGeom prst="rect">
            <a:avLst/>
          </a:prstGeom>
        </p:spPr>
        <p:txBody>
          <a:bodyPr/>
          <a:lstStyle/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Introduction</a:t>
            </a:r>
          </a:p>
          <a:p>
            <a:pPr marL="1165411" indent="-1165411">
              <a:buSzPct val="100000"/>
              <a:buAutoNum type="arabicPeriod" startAt="1"/>
              <a:defRPr sz="4000" u="sng"/>
            </a:pPr>
            <a:r>
              <a:t>Datasets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LMP - CAISO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ISD Station History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CAISO Nodes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Feature Engineering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Building the model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Model Evaluation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50000"/>
                  </a:srgbClr>
                </a:solidFill>
              </a:defRPr>
            </a:pPr>
            <a:r>
              <a:t>Conclusions</a:t>
            </a:r>
          </a:p>
        </p:txBody>
      </p:sp>
      <p:pic>
        <p:nvPicPr>
          <p:cNvPr id="189" name="power-poles-upper-lines-power-lines-high-voltage-47307.jpeg" descr="power-poles-upper-lines-power-lines-high-voltage-47307.jpeg"/>
          <p:cNvPicPr>
            <a:picLocks noChangeAspect="1"/>
          </p:cNvPicPr>
          <p:nvPr/>
        </p:nvPicPr>
        <p:blipFill>
          <a:blip r:embed="rId2">
            <a:extLst/>
          </a:blip>
          <a:srcRect l="38585" t="0" r="23910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192" name="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DATASETS</a:t>
            </a:r>
          </a:p>
        </p:txBody>
      </p:sp>
      <p:sp>
        <p:nvSpPr>
          <p:cNvPr id="193" name="CAISO Nod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CAISO Nodes</a:t>
            </a:r>
          </a:p>
          <a:p>
            <a:pPr marL="0" indent="0">
              <a:buClrTx/>
              <a:buSzTx/>
              <a:buFontTx/>
              <a:buNone/>
              <a:defRPr sz="2400"/>
            </a:pPr>
            <a:r>
              <a:t>(power station)</a:t>
            </a:r>
          </a:p>
        </p:txBody>
      </p:sp>
      <p:grpSp>
        <p:nvGrpSpPr>
          <p:cNvPr id="196" name="nodes all.png"/>
          <p:cNvGrpSpPr/>
          <p:nvPr/>
        </p:nvGrpSpPr>
        <p:grpSpPr>
          <a:xfrm>
            <a:off x="3844591" y="1439268"/>
            <a:ext cx="9048225" cy="8242301"/>
            <a:chOff x="0" y="0"/>
            <a:chExt cx="9048223" cy="8242300"/>
          </a:xfrm>
        </p:grpSpPr>
        <p:pic>
          <p:nvPicPr>
            <p:cNvPr id="195" name="nodes all.png" descr="nodes all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139700" y="165100"/>
              <a:ext cx="8768824" cy="7912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94" name="nodes all.png" descr="nodes all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48224" cy="82423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199" name="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DATASETS</a:t>
            </a:r>
          </a:p>
        </p:txBody>
      </p:sp>
      <p:sp>
        <p:nvSpPr>
          <p:cNvPr id="200" name="ISD Histo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ISD History</a:t>
            </a:r>
          </a:p>
          <a:p>
            <a:pPr marL="0" indent="0">
              <a:buClrTx/>
              <a:buSzTx/>
              <a:buFontTx/>
              <a:buNone/>
              <a:defRPr sz="2400"/>
            </a:pPr>
            <a:r>
              <a:t>(weather stations)</a:t>
            </a:r>
          </a:p>
        </p:txBody>
      </p:sp>
      <p:grpSp>
        <p:nvGrpSpPr>
          <p:cNvPr id="203" name="weather all.png"/>
          <p:cNvGrpSpPr/>
          <p:nvPr/>
        </p:nvGrpSpPr>
        <p:grpSpPr>
          <a:xfrm>
            <a:off x="3844591" y="1439268"/>
            <a:ext cx="9048225" cy="8242301"/>
            <a:chOff x="0" y="0"/>
            <a:chExt cx="9048223" cy="8242300"/>
          </a:xfrm>
        </p:grpSpPr>
        <p:pic>
          <p:nvPicPr>
            <p:cNvPr id="202" name="weather all.png" descr="weather all.pn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39" r="0" b="139"/>
            <a:stretch>
              <a:fillRect/>
            </a:stretch>
          </p:blipFill>
          <p:spPr>
            <a:xfrm>
              <a:off x="139700" y="165100"/>
              <a:ext cx="8768824" cy="79121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01" name="weather all.png" descr="weather all.png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048224" cy="82423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kevala analytics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kevala analytics</a:t>
            </a:r>
          </a:p>
        </p:txBody>
      </p:sp>
      <p:sp>
        <p:nvSpPr>
          <p:cNvPr id="206" name="DATAS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DATASETS</a:t>
            </a:r>
          </a:p>
        </p:txBody>
      </p:sp>
      <p:sp>
        <p:nvSpPr>
          <p:cNvPr id="207" name="LMP (local marginal prices)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LMP (local marginal prices)</a:t>
            </a:r>
          </a:p>
        </p:txBody>
      </p:sp>
      <p:pic>
        <p:nvPicPr>
          <p:cNvPr id="208" name="caiso sample.png" descr="caiso sampl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59731" y="3856839"/>
            <a:ext cx="9499601" cy="5651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resentation outline"/>
          <p:cNvSpPr txBox="1"/>
          <p:nvPr>
            <p:ph type="body" idx="13"/>
          </p:nvPr>
        </p:nvSpPr>
        <p:spPr>
          <a:xfrm>
            <a:off x="5892800" y="232841"/>
            <a:ext cx="6705600" cy="2501901"/>
          </a:xfrm>
          <a:prstGeom prst="rect">
            <a:avLst/>
          </a:prstGeom>
        </p:spPr>
        <p:txBody>
          <a:bodyPr/>
          <a:lstStyle>
            <a:lvl1pPr>
              <a:defRPr sz="6400"/>
            </a:lvl1pPr>
          </a:lstStyle>
          <a:p>
            <a:pPr/>
            <a:r>
              <a:t>presentation outline</a:t>
            </a:r>
          </a:p>
        </p:txBody>
      </p:sp>
      <p:pic>
        <p:nvPicPr>
          <p:cNvPr id="211" name="power-poles-upper-lines-power-lines-high-voltage-47307.jpeg" descr="power-poles-upper-lines-power-lines-high-voltage-47307.jpe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1247" t="0" r="3124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2" name="Introduction…"/>
          <p:cNvSpPr txBox="1"/>
          <p:nvPr>
            <p:ph type="body" idx="15"/>
          </p:nvPr>
        </p:nvSpPr>
        <p:spPr>
          <a:xfrm>
            <a:off x="5892800" y="2582430"/>
            <a:ext cx="6705600" cy="5486403"/>
          </a:xfrm>
          <a:prstGeom prst="rect">
            <a:avLst/>
          </a:prstGeom>
        </p:spPr>
        <p:txBody>
          <a:bodyPr/>
          <a:lstStyle/>
          <a:p>
            <a:pPr marL="1165411" indent="-1165411">
              <a:buSzPct val="100000"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</a:defRPr>
            </a:pPr>
            <a:r>
              <a:t>Introduction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</a:defRPr>
            </a:pPr>
            <a:r>
              <a:t>Datasets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LMP - CAISO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ISD Station History</a:t>
            </a:r>
          </a:p>
          <a:p>
            <a:pPr lvl="1" marL="1825811" indent="-1165411" defTabSz="457200">
              <a:spcBef>
                <a:spcPts val="0"/>
              </a:spcBef>
              <a:buClrTx/>
              <a:buSzPct val="100000"/>
              <a:buFontTx/>
              <a:buAutoNum type="arabicPeriod" startAt="1"/>
              <a:defRPr sz="4000">
                <a:solidFill>
                  <a:srgbClr val="000000">
                    <a:alpha val="50000"/>
                  </a:srgbClr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CAISO Nodes</a:t>
            </a:r>
          </a:p>
          <a:p>
            <a:pPr marL="1165411" indent="-1165411">
              <a:buSzPct val="100000"/>
              <a:buAutoNum type="arabicPeriod" startAt="1"/>
              <a:defRPr sz="4000" u="sng"/>
            </a:pPr>
            <a:r>
              <a:t>Feature Engineering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49711"/>
                  </a:srgbClr>
                </a:solidFill>
              </a:defRPr>
            </a:pPr>
            <a:r>
              <a:t>Building the model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49711"/>
                  </a:srgbClr>
                </a:solidFill>
              </a:defRPr>
            </a:pPr>
            <a:r>
              <a:t>Model Evaluation</a:t>
            </a:r>
          </a:p>
          <a:p>
            <a:pPr marL="1165411" indent="-1165411">
              <a:buSzPct val="100000"/>
              <a:buAutoNum type="arabicPeriod" startAt="1"/>
              <a:defRPr sz="4000">
                <a:solidFill>
                  <a:srgbClr val="232323">
                    <a:alpha val="49711"/>
                  </a:srgbClr>
                </a:solidFill>
              </a:defRPr>
            </a:pPr>
            <a:r>
              <a:t>Conclusions</a:t>
            </a:r>
          </a:p>
        </p:txBody>
      </p:sp>
      <p:pic>
        <p:nvPicPr>
          <p:cNvPr id="213" name="power-poles-upper-lines-power-lines-high-voltage-47307.jpeg" descr="power-poles-upper-lines-power-lines-high-voltage-47307.jpeg"/>
          <p:cNvPicPr>
            <a:picLocks noChangeAspect="1"/>
          </p:cNvPicPr>
          <p:nvPr/>
        </p:nvPicPr>
        <p:blipFill>
          <a:blip r:embed="rId2">
            <a:extLst/>
          </a:blip>
          <a:srcRect l="38585" t="0" r="23910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